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9"/>
  </p:notesMasterIdLst>
  <p:sldIdLst>
    <p:sldId id="256" r:id="rId2"/>
    <p:sldId id="260" r:id="rId3"/>
    <p:sldId id="261" r:id="rId4"/>
    <p:sldId id="262" r:id="rId5"/>
    <p:sldId id="264" r:id="rId6"/>
    <p:sldId id="259"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psey, Ginger" initials="DG" lastIdx="1" clrIdx="0">
    <p:extLst>
      <p:ext uri="{19B8F6BF-5375-455C-9EA6-DF929625EA0E}">
        <p15:presenceInfo xmlns:p15="http://schemas.microsoft.com/office/powerpoint/2012/main" userId="S::gbdempsey@vt.edu::f380b0af-bcdb-4760-91fa-697303c53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0343" autoAdjust="0"/>
  </p:normalViewPr>
  <p:slideViewPr>
    <p:cSldViewPr snapToGrid="0">
      <p:cViewPr varScale="1">
        <p:scale>
          <a:sx n="47" d="100"/>
          <a:sy n="47" d="100"/>
        </p:scale>
        <p:origin x="14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37E84-D085-40A4-BAC8-C22249437B2C}"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7B42E-94EA-4DB6-B070-8949F0F8517B}" type="slidenum">
              <a:rPr lang="en-US" smtClean="0"/>
              <a:t>‹#›</a:t>
            </a:fld>
            <a:endParaRPr lang="en-US"/>
          </a:p>
        </p:txBody>
      </p:sp>
    </p:spTree>
    <p:extLst>
      <p:ext uri="{BB962C8B-B14F-4D97-AF65-F5344CB8AC3E}">
        <p14:creationId xmlns:p14="http://schemas.microsoft.com/office/powerpoint/2010/main" val="123687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Hokies in </a:t>
            </a:r>
            <a:r>
              <a:rPr lang="en-US" dirty="0" err="1"/>
              <a:t>cyberland</a:t>
            </a:r>
            <a:r>
              <a:rPr lang="en-US" dirty="0"/>
              <a:t>! Pamplin’s Office of International Programs wishes you good health and extra focus in these unprecedented days of navigating classes from home!  As you continue on your journey, have you ever considered adding a minor to your time spent here at Tech? It might be much easier than you realize! Pamplin’s Office of International Programs offers two minor options. Global Business Practices to Improve the Human Condition is one of them!</a:t>
            </a:r>
          </a:p>
        </p:txBody>
      </p:sp>
      <p:sp>
        <p:nvSpPr>
          <p:cNvPr id="4" name="Slide Number Placeholder 3"/>
          <p:cNvSpPr>
            <a:spLocks noGrp="1"/>
          </p:cNvSpPr>
          <p:nvPr>
            <p:ph type="sldNum" sz="quarter" idx="5"/>
          </p:nvPr>
        </p:nvSpPr>
        <p:spPr/>
        <p:txBody>
          <a:bodyPr/>
          <a:lstStyle/>
          <a:p>
            <a:fld id="{2B57B42E-94EA-4DB6-B070-8949F0F8517B}" type="slidenum">
              <a:rPr lang="en-US" smtClean="0"/>
              <a:t>1</a:t>
            </a:fld>
            <a:endParaRPr lang="en-US"/>
          </a:p>
        </p:txBody>
      </p:sp>
    </p:spTree>
    <p:extLst>
      <p:ext uri="{BB962C8B-B14F-4D97-AF65-F5344CB8AC3E}">
        <p14:creationId xmlns:p14="http://schemas.microsoft.com/office/powerpoint/2010/main" val="122871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Business Practices is a Pathways minor, although you can choose to pursue the minor without completing pathways. It is open to all Hokies inside and outside of Pamplin. In this program, you will learn to address societal issues and use sound business practices in an international setting.</a:t>
            </a:r>
          </a:p>
        </p:txBody>
      </p:sp>
      <p:sp>
        <p:nvSpPr>
          <p:cNvPr id="4" name="Slide Number Placeholder 3"/>
          <p:cNvSpPr>
            <a:spLocks noGrp="1"/>
          </p:cNvSpPr>
          <p:nvPr>
            <p:ph type="sldNum" sz="quarter" idx="5"/>
          </p:nvPr>
        </p:nvSpPr>
        <p:spPr/>
        <p:txBody>
          <a:bodyPr/>
          <a:lstStyle/>
          <a:p>
            <a:fld id="{2B57B42E-94EA-4DB6-B070-8949F0F8517B}" type="slidenum">
              <a:rPr lang="en-US" smtClean="0"/>
              <a:t>2</a:t>
            </a:fld>
            <a:endParaRPr lang="en-US"/>
          </a:p>
        </p:txBody>
      </p:sp>
    </p:spTree>
    <p:extLst>
      <p:ext uri="{BB962C8B-B14F-4D97-AF65-F5344CB8AC3E}">
        <p14:creationId xmlns:p14="http://schemas.microsoft.com/office/powerpoint/2010/main" val="4587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consider adding this minor? Well, Global Business Practices can teach you skills that can help you act as a catalyst for change. The learning and application of these business practices can be used to foster social change and improve prosperity. To this end, there are two tracks for this minor: the Social Change track and the Prosperity track!</a:t>
            </a:r>
          </a:p>
        </p:txBody>
      </p:sp>
      <p:sp>
        <p:nvSpPr>
          <p:cNvPr id="4" name="Slide Number Placeholder 3"/>
          <p:cNvSpPr>
            <a:spLocks noGrp="1"/>
          </p:cNvSpPr>
          <p:nvPr>
            <p:ph type="sldNum" sz="quarter" idx="5"/>
          </p:nvPr>
        </p:nvSpPr>
        <p:spPr/>
        <p:txBody>
          <a:bodyPr/>
          <a:lstStyle/>
          <a:p>
            <a:fld id="{2B57B42E-94EA-4DB6-B070-8949F0F8517B}" type="slidenum">
              <a:rPr lang="en-US" smtClean="0"/>
              <a:t>3</a:t>
            </a:fld>
            <a:endParaRPr lang="en-US"/>
          </a:p>
        </p:txBody>
      </p:sp>
    </p:spTree>
    <p:extLst>
      <p:ext uri="{BB962C8B-B14F-4D97-AF65-F5344CB8AC3E}">
        <p14:creationId xmlns:p14="http://schemas.microsoft.com/office/powerpoint/2010/main" val="49303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eligible, you will need a minimum GPA of 2.0. 21 credits are required to complete this minor. Just follow the link provided for course details. Your 3 credit hour Capstone experience must have a global component. You can go on a specially designed human conditions study abroad or create your own experience abroad or at home with the help of International Programs.</a:t>
            </a:r>
          </a:p>
        </p:txBody>
      </p:sp>
      <p:sp>
        <p:nvSpPr>
          <p:cNvPr id="4" name="Slide Number Placeholder 3"/>
          <p:cNvSpPr>
            <a:spLocks noGrp="1"/>
          </p:cNvSpPr>
          <p:nvPr>
            <p:ph type="sldNum" sz="quarter" idx="5"/>
          </p:nvPr>
        </p:nvSpPr>
        <p:spPr/>
        <p:txBody>
          <a:bodyPr/>
          <a:lstStyle/>
          <a:p>
            <a:fld id="{2B57B42E-94EA-4DB6-B070-8949F0F8517B}" type="slidenum">
              <a:rPr lang="en-US" smtClean="0"/>
              <a:t>4</a:t>
            </a:fld>
            <a:endParaRPr lang="en-US"/>
          </a:p>
        </p:txBody>
      </p:sp>
    </p:spTree>
    <p:extLst>
      <p:ext uri="{BB962C8B-B14F-4D97-AF65-F5344CB8AC3E}">
        <p14:creationId xmlns:p14="http://schemas.microsoft.com/office/powerpoint/2010/main" val="273225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a Study Abroad that would serve this minor well is our new Vienna/Austria/Moldova program. This is a data-minded program in an international setting that offers hands-on learning analyzing the human condition in Vienna. During your semester, you might spend an afternoon learning about the history of Vienna’s ground-breaking public transportation system or experience the grounds of an early mental health facility. Another day might be spent learning to understand Vienna’s solution to homelessness  and the health services offered for the homeless.</a:t>
            </a:r>
          </a:p>
          <a:p>
            <a:r>
              <a:rPr lang="en-US" dirty="0"/>
              <a:t>On the other hand, choosing a stateside option can be equally as rewarding. You will have the opportunity to create a program that improve the human condition through your capstone experience. For example, one group of students learned about a problem in Africa where elephants were injuring themselves by accidentally stepping into wells that were not protected by walls. So, they created a non-profit that built walls around wells to prevent elephants from harming themselves and contaminating the water source. A study could also be developed around Cuban refugees in Roanoke, for instance. The possibilities are endless!</a:t>
            </a:r>
          </a:p>
        </p:txBody>
      </p:sp>
      <p:sp>
        <p:nvSpPr>
          <p:cNvPr id="4" name="Slide Number Placeholder 3"/>
          <p:cNvSpPr>
            <a:spLocks noGrp="1"/>
          </p:cNvSpPr>
          <p:nvPr>
            <p:ph type="sldNum" sz="quarter" idx="5"/>
          </p:nvPr>
        </p:nvSpPr>
        <p:spPr/>
        <p:txBody>
          <a:bodyPr/>
          <a:lstStyle/>
          <a:p>
            <a:fld id="{2B57B42E-94EA-4DB6-B070-8949F0F8517B}" type="slidenum">
              <a:rPr lang="en-US" smtClean="0"/>
              <a:t>5</a:t>
            </a:fld>
            <a:endParaRPr lang="en-US"/>
          </a:p>
        </p:txBody>
      </p:sp>
    </p:spTree>
    <p:extLst>
      <p:ext uri="{BB962C8B-B14F-4D97-AF65-F5344CB8AC3E}">
        <p14:creationId xmlns:p14="http://schemas.microsoft.com/office/powerpoint/2010/main" val="352752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interest has been piqued, follow the link here to complete the minors check sheet, being sure to specify your graduation year. When complete, email to Dr. Clevenger at jcleveng@vt.edu. If you have further questions, contact the Office of International Programs at (540)231-6602 or feel free to stop by! We’re located in Pamplin 1046!</a:t>
            </a:r>
          </a:p>
        </p:txBody>
      </p:sp>
      <p:sp>
        <p:nvSpPr>
          <p:cNvPr id="4" name="Slide Number Placeholder 3"/>
          <p:cNvSpPr>
            <a:spLocks noGrp="1"/>
          </p:cNvSpPr>
          <p:nvPr>
            <p:ph type="sldNum" sz="quarter" idx="5"/>
          </p:nvPr>
        </p:nvSpPr>
        <p:spPr/>
        <p:txBody>
          <a:bodyPr/>
          <a:lstStyle/>
          <a:p>
            <a:fld id="{2B57B42E-94EA-4DB6-B070-8949F0F8517B}" type="slidenum">
              <a:rPr lang="en-US" smtClean="0"/>
              <a:t>6</a:t>
            </a:fld>
            <a:endParaRPr lang="en-US"/>
          </a:p>
        </p:txBody>
      </p:sp>
    </p:spTree>
    <p:extLst>
      <p:ext uri="{BB962C8B-B14F-4D97-AF65-F5344CB8AC3E}">
        <p14:creationId xmlns:p14="http://schemas.microsoft.com/office/powerpoint/2010/main" val="311691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Hang in there, Hokies! You can do it! The Office of International Programs wishes you all the best in the coming weeks and hopes to see you in the Fall! We’re all in this together!!</a:t>
            </a:r>
          </a:p>
        </p:txBody>
      </p:sp>
      <p:sp>
        <p:nvSpPr>
          <p:cNvPr id="4" name="Slide Number Placeholder 3"/>
          <p:cNvSpPr>
            <a:spLocks noGrp="1"/>
          </p:cNvSpPr>
          <p:nvPr>
            <p:ph type="sldNum" sz="quarter" idx="5"/>
          </p:nvPr>
        </p:nvSpPr>
        <p:spPr/>
        <p:txBody>
          <a:bodyPr/>
          <a:lstStyle/>
          <a:p>
            <a:fld id="{2B57B42E-94EA-4DB6-B070-8949F0F8517B}" type="slidenum">
              <a:rPr lang="en-US" smtClean="0"/>
              <a:t>7</a:t>
            </a:fld>
            <a:endParaRPr lang="en-US"/>
          </a:p>
        </p:txBody>
      </p:sp>
    </p:spTree>
    <p:extLst>
      <p:ext uri="{BB962C8B-B14F-4D97-AF65-F5344CB8AC3E}">
        <p14:creationId xmlns:p14="http://schemas.microsoft.com/office/powerpoint/2010/main" val="193382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1759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3675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22640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560650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7067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805868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856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1998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15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8637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279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874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517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0720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8547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4/1/2020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4673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4/1/2020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814244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1.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hyperlink" Target="https://www.pathways.prov.vt.edu/minors/gbp.html" TargetMode="Externa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mailto:jcleveng@vt.edu" TargetMode="External"/><Relationship Id="rId5" Type="http://schemas.openxmlformats.org/officeDocument/2006/relationships/hyperlink" Target="https://www.registrar.vt.edu/graduation-multi-brief/checksheets.html"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png"/><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6A98-747C-436C-80BC-A7DA6EF3F50A}"/>
              </a:ext>
            </a:extLst>
          </p:cNvPr>
          <p:cNvSpPr>
            <a:spLocks noGrp="1"/>
          </p:cNvSpPr>
          <p:nvPr>
            <p:ph type="ctrTitle"/>
          </p:nvPr>
        </p:nvSpPr>
        <p:spPr>
          <a:xfrm>
            <a:off x="1078173" y="996286"/>
            <a:ext cx="8925635" cy="2634018"/>
          </a:xfrm>
        </p:spPr>
        <p:txBody>
          <a:bodyPr>
            <a:normAutofit/>
          </a:bodyPr>
          <a:lstStyle/>
          <a:p>
            <a:pPr algn="ctr">
              <a:lnSpc>
                <a:spcPct val="90000"/>
              </a:lnSpc>
            </a:pPr>
            <a:r>
              <a:rPr lang="en-US" sz="4800" b="1" dirty="0"/>
              <a:t>GLOBAL BUSINESS PRACTICES</a:t>
            </a:r>
            <a:br>
              <a:rPr lang="en-US" sz="4400" b="1" dirty="0"/>
            </a:br>
            <a:r>
              <a:rPr lang="en-US" sz="3600" b="1" dirty="0"/>
              <a:t>TO IMPROVE THE HUMAN CONDITION</a:t>
            </a:r>
            <a:br>
              <a:rPr lang="en-US" sz="3600" b="1" dirty="0"/>
            </a:br>
            <a:br>
              <a:rPr lang="en-US" sz="3600" b="1" dirty="0"/>
            </a:br>
            <a:r>
              <a:rPr lang="en-US" sz="3600" b="1" dirty="0"/>
              <a:t>PATHWAYS MINOR</a:t>
            </a:r>
            <a:endParaRPr lang="en-US" sz="4400" b="1" dirty="0"/>
          </a:p>
        </p:txBody>
      </p:sp>
      <p:sp>
        <p:nvSpPr>
          <p:cNvPr id="3" name="Subtitle 2">
            <a:extLst>
              <a:ext uri="{FF2B5EF4-FFF2-40B4-BE49-F238E27FC236}">
                <a16:creationId xmlns:a16="http://schemas.microsoft.com/office/drawing/2014/main" id="{0467FCC6-7C55-401D-B6B7-9EEE636D3CB9}"/>
              </a:ext>
            </a:extLst>
          </p:cNvPr>
          <p:cNvSpPr>
            <a:spLocks noGrp="1"/>
          </p:cNvSpPr>
          <p:nvPr>
            <p:ph type="subTitle" idx="1"/>
          </p:nvPr>
        </p:nvSpPr>
        <p:spPr>
          <a:xfrm>
            <a:off x="5380563" y="4050833"/>
            <a:ext cx="3893440" cy="1096899"/>
          </a:xfrm>
        </p:spPr>
        <p:txBody>
          <a:bodyPr>
            <a:normAutofit/>
          </a:bodyPr>
          <a:lstStyle/>
          <a:p>
            <a:r>
              <a:rPr lang="en-US"/>
              <a:t>Pamplin International Programs</a:t>
            </a:r>
            <a:endParaRPr lang="en-US" dirty="0"/>
          </a:p>
        </p:txBody>
      </p:sp>
      <p:pic>
        <p:nvPicPr>
          <p:cNvPr id="5" name="Audio 4">
            <a:hlinkClick r:id="" action="ppaction://media"/>
            <a:extLst>
              <a:ext uri="{FF2B5EF4-FFF2-40B4-BE49-F238E27FC236}">
                <a16:creationId xmlns:a16="http://schemas.microsoft.com/office/drawing/2014/main" id="{1F7563D7-4645-4BB7-B6EB-4DC76EFCAD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615704380"/>
      </p:ext>
    </p:extLst>
  </p:cSld>
  <p:clrMapOvr>
    <a:masterClrMapping/>
  </p:clrMapOvr>
  <mc:AlternateContent xmlns:mc="http://schemas.openxmlformats.org/markup-compatibility/2006" xmlns:p14="http://schemas.microsoft.com/office/powerpoint/2010/main">
    <mc:Choice Requires="p14">
      <p:transition spd="slow" p14:dur="2000" advClick="0" advTm="34938"/>
    </mc:Choice>
    <mc:Fallback xmlns="">
      <p:transition spd="slow" advClick="0" advTm="34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BB9F58-1E72-42CD-9876-FA4945C470BA}"/>
              </a:ext>
            </a:extLst>
          </p:cNvPr>
          <p:cNvSpPr>
            <a:spLocks noGrp="1"/>
          </p:cNvSpPr>
          <p:nvPr>
            <p:ph type="title"/>
          </p:nvPr>
        </p:nvSpPr>
        <p:spPr/>
        <p:txBody>
          <a:bodyPr>
            <a:normAutofit/>
          </a:bodyPr>
          <a:lstStyle/>
          <a:p>
            <a:r>
              <a:rPr lang="en-US" sz="4400" dirty="0"/>
              <a:t>What is it?</a:t>
            </a:r>
          </a:p>
        </p:txBody>
      </p:sp>
      <p:sp>
        <p:nvSpPr>
          <p:cNvPr id="4" name="Content Placeholder 3">
            <a:extLst>
              <a:ext uri="{FF2B5EF4-FFF2-40B4-BE49-F238E27FC236}">
                <a16:creationId xmlns:a16="http://schemas.microsoft.com/office/drawing/2014/main" id="{835AD4F8-F0FC-4FF6-AA3F-AF83850F602B}"/>
              </a:ext>
            </a:extLst>
          </p:cNvPr>
          <p:cNvSpPr>
            <a:spLocks noGrp="1"/>
          </p:cNvSpPr>
          <p:nvPr>
            <p:ph idx="1"/>
          </p:nvPr>
        </p:nvSpPr>
        <p:spPr/>
        <p:txBody>
          <a:bodyPr>
            <a:normAutofit/>
          </a:bodyPr>
          <a:lstStyle/>
          <a:p>
            <a:r>
              <a:rPr lang="en-US" sz="3600" dirty="0">
                <a:solidFill>
                  <a:schemeClr val="accent2"/>
                </a:solidFill>
              </a:rPr>
              <a:t>Pathways Minor (optional)</a:t>
            </a:r>
          </a:p>
          <a:p>
            <a:r>
              <a:rPr lang="en-US" sz="3600" dirty="0">
                <a:solidFill>
                  <a:schemeClr val="accent2"/>
                </a:solidFill>
              </a:rPr>
              <a:t>Open to all Hokies!</a:t>
            </a:r>
          </a:p>
          <a:p>
            <a:r>
              <a:rPr lang="en-US" sz="3600" dirty="0">
                <a:solidFill>
                  <a:schemeClr val="accent2"/>
                </a:solidFill>
              </a:rPr>
              <a:t>Learn to address societal issues</a:t>
            </a:r>
          </a:p>
          <a:p>
            <a:r>
              <a:rPr lang="en-US" sz="3600" dirty="0">
                <a:solidFill>
                  <a:schemeClr val="accent2"/>
                </a:solidFill>
              </a:rPr>
              <a:t>Use sound business practices</a:t>
            </a:r>
          </a:p>
          <a:p>
            <a:r>
              <a:rPr lang="en-US" sz="3600" dirty="0">
                <a:solidFill>
                  <a:schemeClr val="accent2"/>
                </a:solidFill>
              </a:rPr>
              <a:t>International setting</a:t>
            </a:r>
          </a:p>
        </p:txBody>
      </p:sp>
      <p:pic>
        <p:nvPicPr>
          <p:cNvPr id="10" name="Audio 9">
            <a:hlinkClick r:id="" action="ppaction://media"/>
            <a:extLst>
              <a:ext uri="{FF2B5EF4-FFF2-40B4-BE49-F238E27FC236}">
                <a16:creationId xmlns:a16="http://schemas.microsoft.com/office/drawing/2014/main" id="{045E3D58-8E9E-4F6E-A873-47F827C89FB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88518463"/>
      </p:ext>
    </p:extLst>
  </p:cSld>
  <p:clrMapOvr>
    <a:masterClrMapping/>
  </p:clrMapOvr>
  <mc:AlternateContent xmlns:mc="http://schemas.openxmlformats.org/markup-compatibility/2006" xmlns:p14="http://schemas.microsoft.com/office/powerpoint/2010/main">
    <mc:Choice Requires="p14">
      <p:transition spd="slow" p14:dur="2000" advClick="0" advTm="25135"/>
    </mc:Choice>
    <mc:Fallback xmlns="">
      <p:transition spd="slow" advClick="0" advTm="25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BD97-A867-4CFD-93A0-43D243E1CACE}"/>
              </a:ext>
            </a:extLst>
          </p:cNvPr>
          <p:cNvSpPr>
            <a:spLocks noGrp="1"/>
          </p:cNvSpPr>
          <p:nvPr>
            <p:ph type="title"/>
          </p:nvPr>
        </p:nvSpPr>
        <p:spPr/>
        <p:txBody>
          <a:bodyPr/>
          <a:lstStyle/>
          <a:p>
            <a:r>
              <a:rPr lang="en-US" dirty="0"/>
              <a:t>Why do it?</a:t>
            </a:r>
          </a:p>
        </p:txBody>
      </p:sp>
      <p:sp>
        <p:nvSpPr>
          <p:cNvPr id="3" name="Content Placeholder 2">
            <a:extLst>
              <a:ext uri="{FF2B5EF4-FFF2-40B4-BE49-F238E27FC236}">
                <a16:creationId xmlns:a16="http://schemas.microsoft.com/office/drawing/2014/main" id="{1433A8EB-658B-40BD-BB4D-4F1D0DF35756}"/>
              </a:ext>
            </a:extLst>
          </p:cNvPr>
          <p:cNvSpPr>
            <a:spLocks noGrp="1"/>
          </p:cNvSpPr>
          <p:nvPr>
            <p:ph idx="1"/>
          </p:nvPr>
        </p:nvSpPr>
        <p:spPr>
          <a:xfrm>
            <a:off x="677334" y="1611949"/>
            <a:ext cx="8596668" cy="3880773"/>
          </a:xfrm>
        </p:spPr>
        <p:txBody>
          <a:bodyPr>
            <a:normAutofit/>
          </a:bodyPr>
          <a:lstStyle/>
          <a:p>
            <a:r>
              <a:rPr lang="en-US" sz="3600" dirty="0">
                <a:solidFill>
                  <a:schemeClr val="accent2"/>
                </a:solidFill>
              </a:rPr>
              <a:t>Be a catalyst for change!</a:t>
            </a:r>
          </a:p>
          <a:p>
            <a:r>
              <a:rPr lang="en-US" sz="3600" dirty="0">
                <a:solidFill>
                  <a:schemeClr val="accent2"/>
                </a:solidFill>
              </a:rPr>
              <a:t>Foster social change and improve prosperity</a:t>
            </a:r>
          </a:p>
          <a:p>
            <a:r>
              <a:rPr lang="en-US" sz="3600" dirty="0">
                <a:solidFill>
                  <a:schemeClr val="accent2"/>
                </a:solidFill>
              </a:rPr>
              <a:t>Two tracks: Social Change track and Prosperity track</a:t>
            </a:r>
          </a:p>
        </p:txBody>
      </p:sp>
      <p:pic>
        <p:nvPicPr>
          <p:cNvPr id="6" name="Audio 5">
            <a:hlinkClick r:id="" action="ppaction://media"/>
            <a:extLst>
              <a:ext uri="{FF2B5EF4-FFF2-40B4-BE49-F238E27FC236}">
                <a16:creationId xmlns:a16="http://schemas.microsoft.com/office/drawing/2014/main" id="{0D753CE8-BA58-4547-9088-C2939E692B2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56565152"/>
      </p:ext>
    </p:extLst>
  </p:cSld>
  <p:clrMapOvr>
    <a:masterClrMapping/>
  </p:clrMapOvr>
  <mc:AlternateContent xmlns:mc="http://schemas.openxmlformats.org/markup-compatibility/2006" xmlns:p14="http://schemas.microsoft.com/office/powerpoint/2010/main">
    <mc:Choice Requires="p14">
      <p:transition spd="slow" p14:dur="2000" advClick="0" advTm="27982"/>
    </mc:Choice>
    <mc:Fallback xmlns="">
      <p:transition spd="slow" advClick="0" advTm="27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EB32-C81A-4DF8-A660-3CAD1A68B0B2}"/>
              </a:ext>
            </a:extLst>
          </p:cNvPr>
          <p:cNvSpPr>
            <a:spLocks noGrp="1"/>
          </p:cNvSpPr>
          <p:nvPr>
            <p:ph type="title"/>
          </p:nvPr>
        </p:nvSpPr>
        <p:spPr/>
        <p:txBody>
          <a:bodyPr>
            <a:normAutofit/>
          </a:bodyPr>
          <a:lstStyle/>
          <a:p>
            <a:r>
              <a:rPr lang="en-US" sz="4400" dirty="0"/>
              <a:t>Eligibility and Requirements:</a:t>
            </a:r>
          </a:p>
        </p:txBody>
      </p:sp>
      <p:sp>
        <p:nvSpPr>
          <p:cNvPr id="6" name="Content Placeholder 5">
            <a:extLst>
              <a:ext uri="{FF2B5EF4-FFF2-40B4-BE49-F238E27FC236}">
                <a16:creationId xmlns:a16="http://schemas.microsoft.com/office/drawing/2014/main" id="{C92CD67A-C599-4A77-BA13-6E73C3FFDE35}"/>
              </a:ext>
            </a:extLst>
          </p:cNvPr>
          <p:cNvSpPr>
            <a:spLocks noGrp="1"/>
          </p:cNvSpPr>
          <p:nvPr>
            <p:ph idx="1"/>
          </p:nvPr>
        </p:nvSpPr>
        <p:spPr>
          <a:xfrm>
            <a:off x="677334" y="1742578"/>
            <a:ext cx="8596668" cy="3880773"/>
          </a:xfrm>
        </p:spPr>
        <p:txBody>
          <a:bodyPr>
            <a:normAutofit/>
          </a:bodyPr>
          <a:lstStyle/>
          <a:p>
            <a:r>
              <a:rPr lang="en-US" sz="3600" dirty="0"/>
              <a:t> </a:t>
            </a:r>
            <a:r>
              <a:rPr lang="en-US" sz="3600" dirty="0">
                <a:solidFill>
                  <a:schemeClr val="accent2"/>
                </a:solidFill>
              </a:rPr>
              <a:t>Minimum GPA of 2.0</a:t>
            </a:r>
          </a:p>
          <a:p>
            <a:r>
              <a:rPr lang="en-US" sz="3600" dirty="0">
                <a:solidFill>
                  <a:schemeClr val="accent2"/>
                </a:solidFill>
              </a:rPr>
              <a:t>21 credits to complete this minor</a:t>
            </a:r>
            <a:endParaRPr lang="en-US" sz="3400" dirty="0">
              <a:solidFill>
                <a:schemeClr val="accent2"/>
              </a:solidFill>
            </a:endParaRPr>
          </a:p>
          <a:p>
            <a:pPr lvl="1"/>
            <a:r>
              <a:rPr lang="en-US" sz="3400" dirty="0">
                <a:solidFill>
                  <a:schemeClr val="accent2"/>
                </a:solidFill>
              </a:rPr>
              <a:t>Required courses (</a:t>
            </a:r>
            <a:r>
              <a:rPr lang="en-US" sz="3400" dirty="0">
                <a:solidFill>
                  <a:schemeClr val="accent2"/>
                </a:solidFill>
                <a:hlinkClick r:id="rId6"/>
              </a:rPr>
              <a:t>link</a:t>
            </a:r>
            <a:r>
              <a:rPr lang="en-US" sz="3400" dirty="0">
                <a:solidFill>
                  <a:schemeClr val="accent2"/>
                </a:solidFill>
              </a:rPr>
              <a:t>)</a:t>
            </a:r>
          </a:p>
          <a:p>
            <a:r>
              <a:rPr lang="en-US" sz="3600" dirty="0">
                <a:solidFill>
                  <a:schemeClr val="accent2"/>
                </a:solidFill>
              </a:rPr>
              <a:t>3 credit hour Capstone experience</a:t>
            </a:r>
          </a:p>
          <a:p>
            <a:pPr lvl="1"/>
            <a:r>
              <a:rPr lang="en-US" sz="3400" dirty="0">
                <a:solidFill>
                  <a:schemeClr val="accent2"/>
                </a:solidFill>
              </a:rPr>
              <a:t>Global component abroad or stateside</a:t>
            </a:r>
            <a:endParaRPr lang="en-US" sz="3400" dirty="0"/>
          </a:p>
        </p:txBody>
      </p:sp>
      <p:pic>
        <p:nvPicPr>
          <p:cNvPr id="7" name="Audio 6">
            <a:hlinkClick r:id="" action="ppaction://media"/>
            <a:extLst>
              <a:ext uri="{FF2B5EF4-FFF2-40B4-BE49-F238E27FC236}">
                <a16:creationId xmlns:a16="http://schemas.microsoft.com/office/drawing/2014/main" id="{62688604-C302-4B42-AF19-9CE81156719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343679612"/>
      </p:ext>
    </p:extLst>
  </p:cSld>
  <p:clrMapOvr>
    <a:masterClrMapping/>
  </p:clrMapOvr>
  <mc:AlternateContent xmlns:mc="http://schemas.openxmlformats.org/markup-compatibility/2006" xmlns:p14="http://schemas.microsoft.com/office/powerpoint/2010/main">
    <mc:Choice Requires="p14">
      <p:transition spd="slow" p14:dur="2000" advClick="0" advTm="29532"/>
    </mc:Choice>
    <mc:Fallback xmlns="">
      <p:transition spd="slow" advClick="0" advTm="29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44DA-8306-4B13-9E70-AC1F3947403F}"/>
              </a:ext>
            </a:extLst>
          </p:cNvPr>
          <p:cNvSpPr>
            <a:spLocks noGrp="1"/>
          </p:cNvSpPr>
          <p:nvPr>
            <p:ph type="title"/>
          </p:nvPr>
        </p:nvSpPr>
        <p:spPr>
          <a:xfrm>
            <a:off x="677334" y="609600"/>
            <a:ext cx="8596668" cy="984069"/>
          </a:xfrm>
        </p:spPr>
        <p:txBody>
          <a:bodyPr/>
          <a:lstStyle/>
          <a:p>
            <a:r>
              <a:rPr lang="en-US" dirty="0"/>
              <a:t>Capstone Global Component:</a:t>
            </a:r>
          </a:p>
        </p:txBody>
      </p:sp>
      <p:sp>
        <p:nvSpPr>
          <p:cNvPr id="3" name="Content Placeholder 2">
            <a:extLst>
              <a:ext uri="{FF2B5EF4-FFF2-40B4-BE49-F238E27FC236}">
                <a16:creationId xmlns:a16="http://schemas.microsoft.com/office/drawing/2014/main" id="{8E56F223-8DFC-4751-A908-44F59A7BF42F}"/>
              </a:ext>
            </a:extLst>
          </p:cNvPr>
          <p:cNvSpPr>
            <a:spLocks noGrp="1"/>
          </p:cNvSpPr>
          <p:nvPr>
            <p:ph idx="1"/>
          </p:nvPr>
        </p:nvSpPr>
        <p:spPr>
          <a:xfrm>
            <a:off x="677334" y="1593669"/>
            <a:ext cx="8596668" cy="4872445"/>
          </a:xfrm>
        </p:spPr>
        <p:txBody>
          <a:bodyPr>
            <a:normAutofit/>
          </a:bodyPr>
          <a:lstStyle/>
          <a:p>
            <a:r>
              <a:rPr lang="en-US" sz="2800" dirty="0">
                <a:solidFill>
                  <a:schemeClr val="accent2"/>
                </a:solidFill>
              </a:rPr>
              <a:t>Study Abroad Example – Vienna/Austria/Moldova</a:t>
            </a:r>
          </a:p>
          <a:p>
            <a:pPr lvl="1"/>
            <a:r>
              <a:rPr lang="en-US" sz="2800" dirty="0">
                <a:solidFill>
                  <a:schemeClr val="accent2"/>
                </a:solidFill>
              </a:rPr>
              <a:t>Data-minded program in international setting</a:t>
            </a:r>
          </a:p>
          <a:p>
            <a:pPr lvl="1"/>
            <a:r>
              <a:rPr lang="en-US" sz="2800" dirty="0">
                <a:solidFill>
                  <a:schemeClr val="accent2"/>
                </a:solidFill>
              </a:rPr>
              <a:t>Hands-on learning analyzing the human condition in Vienna</a:t>
            </a:r>
          </a:p>
          <a:p>
            <a:r>
              <a:rPr lang="en-US" sz="2800" dirty="0">
                <a:solidFill>
                  <a:schemeClr val="accent2"/>
                </a:solidFill>
              </a:rPr>
              <a:t>Stateside Examples</a:t>
            </a:r>
          </a:p>
          <a:p>
            <a:pPr lvl="1"/>
            <a:r>
              <a:rPr lang="en-US" sz="2800" dirty="0">
                <a:solidFill>
                  <a:schemeClr val="accent2"/>
                </a:solidFill>
              </a:rPr>
              <a:t>Former student example: Walls for African wells</a:t>
            </a:r>
          </a:p>
          <a:p>
            <a:pPr lvl="1"/>
            <a:r>
              <a:rPr lang="en-US" sz="2800" dirty="0">
                <a:solidFill>
                  <a:schemeClr val="accent2"/>
                </a:solidFill>
              </a:rPr>
              <a:t>Example: Develop a study around Cuban refugees in Roanoke</a:t>
            </a:r>
          </a:p>
          <a:p>
            <a:endParaRPr lang="en-US" sz="2400" u="sng" dirty="0">
              <a:solidFill>
                <a:schemeClr val="accent2"/>
              </a:solidFill>
            </a:endParaRPr>
          </a:p>
        </p:txBody>
      </p:sp>
      <p:pic>
        <p:nvPicPr>
          <p:cNvPr id="11" name="Audio 10">
            <a:hlinkClick r:id="" action="ppaction://media"/>
            <a:extLst>
              <a:ext uri="{FF2B5EF4-FFF2-40B4-BE49-F238E27FC236}">
                <a16:creationId xmlns:a16="http://schemas.microsoft.com/office/drawing/2014/main" id="{E8349F82-1174-40F1-B11E-9CCF09F28D6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115394411"/>
      </p:ext>
    </p:extLst>
  </p:cSld>
  <p:clrMapOvr>
    <a:masterClrMapping/>
  </p:clrMapOvr>
  <mc:AlternateContent xmlns:mc="http://schemas.openxmlformats.org/markup-compatibility/2006" xmlns:p14="http://schemas.microsoft.com/office/powerpoint/2010/main">
    <mc:Choice Requires="p14">
      <p:transition spd="slow" p14:dur="2000" advClick="0" advTm="86544"/>
    </mc:Choice>
    <mc:Fallback xmlns="">
      <p:transition spd="slow" advClick="0" advTm="86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B711-2176-46B3-AC90-B38EF958CD3C}"/>
              </a:ext>
            </a:extLst>
          </p:cNvPr>
          <p:cNvSpPr>
            <a:spLocks noGrp="1"/>
          </p:cNvSpPr>
          <p:nvPr>
            <p:ph type="title"/>
          </p:nvPr>
        </p:nvSpPr>
        <p:spPr/>
        <p:txBody>
          <a:bodyPr/>
          <a:lstStyle/>
          <a:p>
            <a:r>
              <a:rPr lang="en-US" dirty="0"/>
              <a:t>How to apply:</a:t>
            </a:r>
          </a:p>
        </p:txBody>
      </p:sp>
      <p:sp>
        <p:nvSpPr>
          <p:cNvPr id="3" name="Content Placeholder 2">
            <a:extLst>
              <a:ext uri="{FF2B5EF4-FFF2-40B4-BE49-F238E27FC236}">
                <a16:creationId xmlns:a16="http://schemas.microsoft.com/office/drawing/2014/main" id="{444F1599-D75F-4918-B2F2-9C835DF3774C}"/>
              </a:ext>
            </a:extLst>
          </p:cNvPr>
          <p:cNvSpPr>
            <a:spLocks noGrp="1"/>
          </p:cNvSpPr>
          <p:nvPr>
            <p:ph idx="1"/>
          </p:nvPr>
        </p:nvSpPr>
        <p:spPr>
          <a:xfrm>
            <a:off x="677334" y="1651138"/>
            <a:ext cx="8596668" cy="3880773"/>
          </a:xfrm>
        </p:spPr>
        <p:txBody>
          <a:bodyPr/>
          <a:lstStyle/>
          <a:p>
            <a:r>
              <a:rPr lang="en-US" sz="3000" dirty="0">
                <a:solidFill>
                  <a:schemeClr val="accent2"/>
                </a:solidFill>
              </a:rPr>
              <a:t>Click </a:t>
            </a:r>
            <a:r>
              <a:rPr lang="en-US" sz="3000" dirty="0">
                <a:solidFill>
                  <a:schemeClr val="accent2"/>
                </a:solidFill>
                <a:hlinkClick r:id="rId5"/>
              </a:rPr>
              <a:t>here</a:t>
            </a:r>
            <a:r>
              <a:rPr lang="en-US" sz="3000" dirty="0">
                <a:solidFill>
                  <a:schemeClr val="accent2"/>
                </a:solidFill>
              </a:rPr>
              <a:t> to complete the minor check sheet based on your graduation year.</a:t>
            </a:r>
          </a:p>
          <a:p>
            <a:r>
              <a:rPr lang="en-US" sz="3000" dirty="0">
                <a:solidFill>
                  <a:schemeClr val="accent2"/>
                </a:solidFill>
              </a:rPr>
              <a:t>Email completed check sheet to Dr. Clevenger at </a:t>
            </a:r>
            <a:r>
              <a:rPr lang="en-US" sz="3000" dirty="0">
                <a:solidFill>
                  <a:schemeClr val="accent2"/>
                </a:solidFill>
                <a:hlinkClick r:id="rId6"/>
              </a:rPr>
              <a:t>jcleveng@vt.edu</a:t>
            </a:r>
            <a:endParaRPr lang="en-US" sz="3000" dirty="0">
              <a:solidFill>
                <a:schemeClr val="accent2"/>
              </a:solidFill>
            </a:endParaRPr>
          </a:p>
          <a:p>
            <a:r>
              <a:rPr lang="en-US" sz="3000" dirty="0">
                <a:solidFill>
                  <a:schemeClr val="accent2"/>
                </a:solidFill>
              </a:rPr>
              <a:t>Questions? Call (540)231-6602 or stop by Pamplin 1046!</a:t>
            </a:r>
          </a:p>
          <a:p>
            <a:endParaRPr lang="en-US" dirty="0"/>
          </a:p>
        </p:txBody>
      </p:sp>
      <p:pic>
        <p:nvPicPr>
          <p:cNvPr id="7" name="Audio 6">
            <a:hlinkClick r:id="" action="ppaction://media"/>
            <a:extLst>
              <a:ext uri="{FF2B5EF4-FFF2-40B4-BE49-F238E27FC236}">
                <a16:creationId xmlns:a16="http://schemas.microsoft.com/office/drawing/2014/main" id="{152EE910-D62B-4AD3-821F-1D2F41A92C6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37287855"/>
      </p:ext>
    </p:extLst>
  </p:cSld>
  <p:clrMapOvr>
    <a:masterClrMapping/>
  </p:clrMapOvr>
  <mc:AlternateContent xmlns:mc="http://schemas.openxmlformats.org/markup-compatibility/2006" xmlns:p14="http://schemas.microsoft.com/office/powerpoint/2010/main">
    <mc:Choice Requires="p14">
      <p:transition spd="slow" p14:dur="2000" advClick="0" advTm="38283"/>
    </mc:Choice>
    <mc:Fallback xmlns="">
      <p:transition spd="slow" advClick="0" advTm="38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374E-C266-4549-9C80-2A9AAEB25CF1}"/>
              </a:ext>
            </a:extLst>
          </p:cNvPr>
          <p:cNvSpPr>
            <a:spLocks noGrp="1"/>
          </p:cNvSpPr>
          <p:nvPr>
            <p:ph type="title"/>
          </p:nvPr>
        </p:nvSpPr>
        <p:spPr/>
        <p:txBody>
          <a:bodyPr>
            <a:normAutofit/>
          </a:bodyPr>
          <a:lstStyle/>
          <a:p>
            <a:pPr algn="ctr"/>
            <a:r>
              <a:rPr lang="en-US" sz="5400" dirty="0"/>
              <a:t>Hang in there, Hokies!!!</a:t>
            </a:r>
          </a:p>
        </p:txBody>
      </p:sp>
      <p:pic>
        <p:nvPicPr>
          <p:cNvPr id="4" name="Content Placeholder 3">
            <a:extLst>
              <a:ext uri="{FF2B5EF4-FFF2-40B4-BE49-F238E27FC236}">
                <a16:creationId xmlns:a16="http://schemas.microsoft.com/office/drawing/2014/main" id="{0425A091-E8E3-46E2-BA9A-91FAAC62847A}"/>
              </a:ext>
            </a:extLst>
          </p:cNvPr>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77334" y="1930401"/>
            <a:ext cx="8596668" cy="4613834"/>
          </a:xfrm>
          <a:prstGeom prst="rect">
            <a:avLst/>
          </a:prstGeom>
          <a:noFill/>
          <a:ln>
            <a:noFill/>
          </a:ln>
        </p:spPr>
      </p:pic>
      <p:pic>
        <p:nvPicPr>
          <p:cNvPr id="7" name="Audio 6">
            <a:hlinkClick r:id="" action="ppaction://media"/>
            <a:extLst>
              <a:ext uri="{FF2B5EF4-FFF2-40B4-BE49-F238E27FC236}">
                <a16:creationId xmlns:a16="http://schemas.microsoft.com/office/drawing/2014/main" id="{D5805D84-4C3B-4C16-953F-A004CFAE609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855253522"/>
      </p:ext>
    </p:extLst>
  </p:cSld>
  <p:clrMapOvr>
    <a:masterClrMapping/>
  </p:clrMapOvr>
  <mc:AlternateContent xmlns:mc="http://schemas.openxmlformats.org/markup-compatibility/2006" xmlns:p14="http://schemas.microsoft.com/office/powerpoint/2010/main">
    <mc:Choice Requires="p14">
      <p:transition spd="slow" p14:dur="2000" advClick="0" advTm="15762"/>
    </mc:Choice>
    <mc:Fallback xmlns="">
      <p:transition spd="slow" advClick="0" advTm="15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4|6.3|3.2|2.9"/>
</p:tagLst>
</file>

<file path=ppt/tags/tag2.xml><?xml version="1.0" encoding="utf-8"?>
<p:tagLst xmlns:a="http://schemas.openxmlformats.org/drawingml/2006/main" xmlns:r="http://schemas.openxmlformats.org/officeDocument/2006/relationships" xmlns:p="http://schemas.openxmlformats.org/presentationml/2006/main">
  <p:tag name="TIMING" val="|9|6.4|7.5"/>
</p:tagLst>
</file>

<file path=ppt/tags/tag3.xml><?xml version="1.0" encoding="utf-8"?>
<p:tagLst xmlns:a="http://schemas.openxmlformats.org/drawingml/2006/main" xmlns:r="http://schemas.openxmlformats.org/officeDocument/2006/relationships" xmlns:p="http://schemas.openxmlformats.org/presentationml/2006/main">
  <p:tag name="TIMING" val="|4.4|2.4|6.3|7"/>
</p:tagLst>
</file>

<file path=ppt/tags/tag4.xml><?xml version="1.0" encoding="utf-8"?>
<p:tagLst xmlns:a="http://schemas.openxmlformats.org/drawingml/2006/main" xmlns:r="http://schemas.openxmlformats.org/officeDocument/2006/relationships" xmlns:p="http://schemas.openxmlformats.org/presentationml/2006/main">
  <p:tag name="TIMING" val="|6.4|37.1|12.9|22"/>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8566</TotalTime>
  <Words>769</Words>
  <Application>Microsoft Office PowerPoint</Application>
  <PresentationFormat>Widescreen</PresentationFormat>
  <Paragraphs>45</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Facet</vt:lpstr>
      <vt:lpstr>GLOBAL BUSINESS PRACTICES TO IMPROVE THE HUMAN CONDITION  PATHWAYS MINOR</vt:lpstr>
      <vt:lpstr>What is it?</vt:lpstr>
      <vt:lpstr>Why do it?</vt:lpstr>
      <vt:lpstr>Eligibility and Requirements:</vt:lpstr>
      <vt:lpstr>Capstone Global Component:</vt:lpstr>
      <vt:lpstr>How to apply:</vt:lpstr>
      <vt:lpstr>Hang in there, Hokies!!!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PRACTICES TO IMPROVE THE HUMAN CONDITION PATHWAYS MINOR</dc:title>
  <dc:creator>LiAo MeLoDy</dc:creator>
  <cp:lastModifiedBy>Dempsey, Ginger</cp:lastModifiedBy>
  <cp:revision>37</cp:revision>
  <dcterms:created xsi:type="dcterms:W3CDTF">2020-03-18T18:54:20Z</dcterms:created>
  <dcterms:modified xsi:type="dcterms:W3CDTF">2020-04-01T18:48:06Z</dcterms:modified>
</cp:coreProperties>
</file>